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42" r:id="rId2"/>
    <p:sldId id="351" r:id="rId3"/>
    <p:sldId id="361" r:id="rId4"/>
    <p:sldId id="382" r:id="rId5"/>
    <p:sldId id="379" r:id="rId6"/>
    <p:sldId id="383" r:id="rId7"/>
    <p:sldId id="345" r:id="rId8"/>
    <p:sldId id="354" r:id="rId9"/>
    <p:sldId id="385" r:id="rId10"/>
    <p:sldId id="384" r:id="rId11"/>
    <p:sldId id="356" r:id="rId12"/>
    <p:sldId id="369" r:id="rId13"/>
    <p:sldId id="3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E7AE6-3B8A-5C42-CE03-7F8E53D294D2}" v="2" dt="2024-02-06T19:44:37.797"/>
    <p1510:client id="{30FC2CF7-5123-4951-B302-60337C15C933}" v="1912" dt="2024-02-06T19:39:06.563"/>
    <p1510:client id="{355B0A9D-B5FA-8E27-D59B-619914E168DB}" v="150" dt="2024-02-06T20:02:44.064"/>
    <p1510:client id="{3A4D6D1A-5047-9E61-E81D-EB166C666301}" v="168" dt="2024-02-06T19:17:29.331"/>
    <p1510:client id="{3F779338-83DD-18EE-E4D5-5E577444EBA6}" v="5" dt="2024-02-06T19:18:04.239"/>
    <p1510:client id="{4A02BABD-66C3-44D9-EBB5-E9ACDC6201C1}" v="31" dt="2024-02-06T04:55:34.434"/>
    <p1510:client id="{59E603D8-1B3B-8140-AB8F-696F59BE3485}" v="158" dt="2024-02-06T19:39:33.254"/>
    <p1510:client id="{6C6B85F9-652D-4BB2-87A0-16483370FCF1}" v="4" dt="2024-02-06T18:51:06.905"/>
    <p1510:client id="{8C3F3BD0-852C-9C0B-3D1C-F6856DA772B6}" v="1" dt="2024-02-06T18:45:26.871"/>
    <p1510:client id="{F888E02A-CE05-8ED4-2022-E81EB32E69FD}" v="1" dt="2024-02-06T18:23:13.171"/>
    <p1510:client id="{FC06670E-438B-7A0D-9F83-8C727A563ABE}" v="14" dt="2024-02-06T19:20:56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8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0431" y="936042"/>
            <a:ext cx="12191997" cy="7811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Biome Light"/>
                <a:cs typeface="Biome Light"/>
              </a:rPr>
              <a:t> </a:t>
            </a:r>
            <a:r>
              <a:rPr lang="en-US" sz="2800">
                <a:latin typeface="Biome Light"/>
                <a:cs typeface="Biome Light"/>
              </a:rPr>
              <a:t>Revolutionizing Penetration Testing</a:t>
            </a:r>
            <a:endParaRPr lang="en-US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Caleb Hall, Calla Robison, Michael Allen, Myles Scott, Joshua Buscher</a:t>
            </a:r>
          </a:p>
          <a:p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E5123-B642-2F64-EACE-BAFABF93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65" y="157771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7C35-0C2F-C3B8-CBCF-BB5BBDEE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517650"/>
            <a:ext cx="10515601" cy="1325563"/>
          </a:xfrm>
        </p:spPr>
        <p:txBody>
          <a:bodyPr/>
          <a:lstStyle/>
          <a:p>
            <a:r>
              <a:rPr lang="en-US"/>
              <a:t>Work Remaining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B21DF-B3F3-83A0-A69D-B2F7BDA09D6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latin typeface="Biome"/>
                <a:cs typeface="Biome"/>
              </a:rPr>
              <a:t>Additional</a:t>
            </a:r>
            <a:r>
              <a:rPr lang="en-US">
                <a:ea typeface="+mj-lt"/>
                <a:cs typeface="+mj-lt"/>
              </a:rPr>
              <a:t> Web Functionality</a:t>
            </a:r>
          </a:p>
          <a:p>
            <a:r>
              <a:rPr lang="en-US">
                <a:ea typeface="+mj-lt"/>
                <a:cs typeface="+mj-lt"/>
              </a:rPr>
              <a:t>(SPRINT 2 Goal)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10D1E-A8FC-124A-A332-A7B30CF273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83025" y="3360802"/>
            <a:ext cx="3225950" cy="1721355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Migrate to Droplets for Final Product Demonstration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32176E-CEF1-57A1-CA11-A50790965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Visualization of vulnerability data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3E7242-D0CB-5381-583D-86C4A1A5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- 10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CC43E-CFEF-12AE-B4C9-944DCE2F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53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FB82-387F-3152-8262-0CEA8D26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Limitations &amp; Challenges 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1DF59-057D-406E-47D4-5C060EFF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- 11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C7F49C-EABC-894C-B801-6A4D8E91C198}"/>
              </a:ext>
            </a:extLst>
          </p:cNvPr>
          <p:cNvSpPr txBox="1">
            <a:spLocks/>
          </p:cNvSpPr>
          <p:nvPr/>
        </p:nvSpPr>
        <p:spPr>
          <a:xfrm>
            <a:off x="846392" y="2337447"/>
            <a:ext cx="10508202" cy="373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l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164FA-6A5E-37FE-F783-6AE3544B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48F38-3195-2374-A61E-A7525921886D}"/>
              </a:ext>
            </a:extLst>
          </p:cNvPr>
          <p:cNvSpPr txBox="1"/>
          <p:nvPr/>
        </p:nvSpPr>
        <p:spPr>
          <a:xfrm>
            <a:off x="1295400" y="1560995"/>
            <a:ext cx="9601200" cy="39120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accent3"/>
                </a:solidFill>
                <a:effectLst/>
                <a:latin typeface="+mj-lt"/>
              </a:rPr>
              <a:t>Current Limitations:</a:t>
            </a:r>
            <a:endParaRPr lang="en-US" sz="2400" b="0" i="0">
              <a:solidFill>
                <a:schemeClr val="accent3"/>
              </a:solidFill>
              <a:effectLst/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+mj-lt"/>
              </a:rPr>
              <a:t>Time Constraints ( 2.5 MONTHS!!)</a:t>
            </a:r>
            <a:endParaRPr lang="en-US" sz="24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+mj-lt"/>
              </a:rPr>
              <a:t>VM Hosting</a:t>
            </a:r>
            <a:endParaRPr lang="en-US" sz="24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+mj-lt"/>
              </a:rPr>
              <a:t>Financial</a:t>
            </a:r>
            <a:r>
              <a:rPr lang="en-US" sz="2400">
                <a:solidFill>
                  <a:schemeClr val="bg1"/>
                </a:solidFill>
                <a:latin typeface="+mj-lt"/>
              </a:rPr>
              <a:t> </a:t>
            </a:r>
            <a:endParaRPr lang="en-US" sz="24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accent3"/>
                </a:solidFill>
                <a:effectLst/>
                <a:latin typeface="+mj-lt"/>
              </a:rPr>
              <a:t>Challenges:</a:t>
            </a:r>
            <a:endParaRPr lang="en-US" sz="2400">
              <a:solidFill>
                <a:schemeClr val="accent3"/>
              </a:solidFill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+mj-lt"/>
              </a:rPr>
              <a:t>Legal and Ethical Considerations</a:t>
            </a:r>
            <a:r>
              <a:rPr lang="en-US" sz="2400">
                <a:solidFill>
                  <a:schemeClr val="bg1"/>
                </a:solidFill>
                <a:latin typeface="+mj-lt"/>
              </a:rPr>
              <a:t> </a:t>
            </a:r>
            <a:endParaRPr lang="en-US" sz="2400">
              <a:solidFill>
                <a:schemeClr val="bg1"/>
              </a:solidFill>
              <a:latin typeface="+mj-lt"/>
              <a:cs typeface="Biome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+mj-lt"/>
              </a:rPr>
              <a:t>Technology Integration</a:t>
            </a:r>
            <a:endParaRPr lang="en-US" sz="2400" b="0" i="0">
              <a:solidFill>
                <a:schemeClr val="bg1"/>
              </a:solidFill>
              <a:effectLst/>
              <a:latin typeface="+mj-lt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80791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F334-D5E7-99BD-2C68-49BD548B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41" y="365125"/>
            <a:ext cx="11847251" cy="1340359"/>
          </a:xfrm>
        </p:spPr>
        <p:txBody>
          <a:bodyPr/>
          <a:lstStyle/>
          <a:p>
            <a:r>
              <a:rPr lang="en-US" sz="3600">
                <a:ea typeface="+mj-lt"/>
                <a:cs typeface="+mj-lt"/>
              </a:rPr>
              <a:t>Future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54183-DEC1-A0E8-0EE4-365BDEEA82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8339" y="2345967"/>
            <a:ext cx="3953594" cy="509671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Droplet alternative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D238-815C-F9AB-3670-B61A85DF64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24133" y="2348905"/>
            <a:ext cx="3911982" cy="523316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Cleaner 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6D856-CFDC-7DBC-5243-65806816FEE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40052" y="3228826"/>
            <a:ext cx="3606505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>
                <a:cs typeface="Biome"/>
              </a:rPr>
              <a:t>Find a way to do cloud services without droplets, or find funding to use them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1CE63-252C-5522-71BC-E8D2148F2EC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227452" y="3224389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 algn="ctr"/>
            <a:r>
              <a:rPr lang="en-US">
                <a:latin typeface="+mj-lt"/>
                <a:ea typeface="+mn-lt"/>
                <a:cs typeface="+mn-lt"/>
              </a:rPr>
              <a:t>Improved integration of back-end algorithms to front-end web service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DE677B-25B4-0F9C-DFD1-AFB8801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- 12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800CC72-F868-B42F-3E77-4FA6CA460FDC}"/>
              </a:ext>
            </a:extLst>
          </p:cNvPr>
          <p:cNvSpPr txBox="1">
            <a:spLocks/>
          </p:cNvSpPr>
          <p:nvPr/>
        </p:nvSpPr>
        <p:spPr>
          <a:xfrm>
            <a:off x="8142891" y="2350142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ea typeface="+mj-lt"/>
                <a:cs typeface="+mj-lt"/>
              </a:rPr>
              <a:t>Custom Scan Code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A7C78C2-7FF3-5529-DF74-90F2EA917BB0}"/>
              </a:ext>
            </a:extLst>
          </p:cNvPr>
          <p:cNvSpPr txBox="1">
            <a:spLocks/>
          </p:cNvSpPr>
          <p:nvPr/>
        </p:nvSpPr>
        <p:spPr>
          <a:xfrm>
            <a:off x="8313845" y="3228827"/>
            <a:ext cx="3457647" cy="2307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 algn="ctr"/>
            <a:r>
              <a:rPr lang="en-US">
                <a:latin typeface="Biome"/>
                <a:cs typeface="Biome"/>
              </a:rPr>
              <a:t>Expand past the pre-built Burp Suite tools</a:t>
            </a:r>
            <a:endParaRPr lang="en-US">
              <a:latin typeface="Biom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DF8D0-3E9B-642C-8490-B0A463B5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Questions &amp; Answers</a:t>
            </a:r>
            <a:endParaRPr lang="en-US"/>
          </a:p>
        </p:txBody>
      </p:sp>
      <p:pic>
        <p:nvPicPr>
          <p:cNvPr id="3" name="Picture 2" descr="A person with a question mark&#10;&#10;Description automatically generated">
            <a:extLst>
              <a:ext uri="{FF2B5EF4-FFF2-40B4-BE49-F238E27FC236}">
                <a16:creationId xmlns:a16="http://schemas.microsoft.com/office/drawing/2014/main" id="{8E9FCE36-9637-3ED5-EB09-513CA7C5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66" y="2040015"/>
            <a:ext cx="3429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B5475-8F6E-D0BE-8AAB-EB417AD1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Team Introduction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8225" y="2530837"/>
            <a:ext cx="7058820" cy="30984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Joshua </a:t>
            </a:r>
            <a:r>
              <a:rPr lang="en-US" err="1">
                <a:latin typeface="Arial"/>
                <a:cs typeface="Arial"/>
              </a:rPr>
              <a:t>Buscher</a:t>
            </a:r>
            <a:r>
              <a:rPr lang="en-US">
                <a:latin typeface="Arial"/>
                <a:cs typeface="Arial"/>
              </a:rPr>
              <a:t> – Documentation Specialist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Calla Robison – Web Developer </a:t>
            </a:r>
            <a:endParaRPr lang="en-US"/>
          </a:p>
          <a:p>
            <a:pPr marL="342900" indent="-342900">
              <a:buChar char="•"/>
            </a:pPr>
            <a:r>
              <a:rPr lang="en-US">
                <a:latin typeface="Arial"/>
                <a:cs typeface="Arial"/>
              </a:rPr>
              <a:t>Caleb Hall – Scrum Master and </a:t>
            </a:r>
            <a:r>
              <a:rPr lang="en-US" err="1">
                <a:latin typeface="Arial"/>
                <a:cs typeface="Arial"/>
              </a:rPr>
              <a:t>Pentester</a:t>
            </a:r>
            <a:endParaRPr lang="en-US">
              <a:latin typeface="Biome"/>
              <a:cs typeface="Biome"/>
            </a:endParaRPr>
          </a:p>
          <a:p>
            <a:pPr marL="342900" indent="-342900">
              <a:buChar char="•"/>
            </a:pPr>
            <a:r>
              <a:rPr lang="en-US">
                <a:latin typeface="Arial"/>
                <a:cs typeface="Arial"/>
              </a:rPr>
              <a:t>Michael Allen – Project Planner and </a:t>
            </a:r>
            <a:r>
              <a:rPr lang="en-US" err="1">
                <a:latin typeface="Arial"/>
                <a:cs typeface="Arial"/>
              </a:rPr>
              <a:t>Pentester</a:t>
            </a:r>
            <a:endParaRPr lang="en-US"/>
          </a:p>
          <a:p>
            <a:pPr marL="342900" indent="-342900">
              <a:buChar char="•"/>
            </a:pPr>
            <a:r>
              <a:rPr lang="en-US">
                <a:latin typeface="Arial"/>
                <a:cs typeface="Arial"/>
              </a:rPr>
              <a:t>Myles Scott – Web Developer and Documentation</a:t>
            </a:r>
            <a:endParaRPr lang="en-US"/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- 2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6DE5A-EA66-EDF3-584A-499EFFF2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C834-2159-7EB2-DD3A-BB8BB080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A3BCE-73F1-DC60-B01C-4C2E10760D8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8226" y="2537847"/>
            <a:ext cx="7169333" cy="3321921"/>
          </a:xfrm>
        </p:spPr>
        <p:txBody>
          <a:bodyPr/>
          <a:lstStyle/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Mission Statement: </a:t>
            </a:r>
            <a:r>
              <a:rPr lang="en-US">
                <a:latin typeface="+mj-lt"/>
                <a:ea typeface="+mn-lt"/>
                <a:cs typeface="+mn-lt"/>
              </a:rPr>
              <a:t>Empowering Organization Cybersecurity through the democratization of vulnerability testing</a:t>
            </a:r>
          </a:p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Vision: </a:t>
            </a:r>
            <a:r>
              <a:rPr lang="en-US">
                <a:latin typeface="+mj-lt"/>
                <a:ea typeface="+mn-lt"/>
                <a:cs typeface="+mn-lt"/>
              </a:rPr>
              <a:t>A Safer Digital World through more accessible Security</a:t>
            </a:r>
          </a:p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Core Values: </a:t>
            </a:r>
            <a:r>
              <a:rPr lang="en-US">
                <a:latin typeface="+mj-lt"/>
                <a:ea typeface="+mn-lt"/>
                <a:cs typeface="+mn-lt"/>
              </a:rPr>
              <a:t>Accessibility, Reliability, User-Centric Design</a:t>
            </a:r>
          </a:p>
          <a:p>
            <a:endParaRPr lang="en-US">
              <a:latin typeface="+mj-lt"/>
              <a:ea typeface="+mn-lt"/>
              <a:cs typeface="+mn-lt"/>
            </a:endParaRPr>
          </a:p>
          <a:p>
            <a:r>
              <a:rPr lang="en-US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End Goal: </a:t>
            </a:r>
            <a:r>
              <a:rPr lang="en-US">
                <a:latin typeface="+mj-lt"/>
                <a:ea typeface="+mn-lt"/>
                <a:cs typeface="+mn-lt"/>
              </a:rPr>
              <a:t>Distribute an online method for companies to easily test their own website vulnerabilities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237A9-94FC-66E0-AFD9-43AAEE8F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- 3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3D3CD-3766-4C31-C4A5-39B0C0B2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5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11C9-ADF8-CFA6-6832-D1021736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8" y="1460498"/>
            <a:ext cx="10515601" cy="1325563"/>
          </a:xfrm>
        </p:spPr>
        <p:txBody>
          <a:bodyPr/>
          <a:lstStyle/>
          <a:p>
            <a:r>
              <a:rPr lang="en-US"/>
              <a:t>Ending Last Semester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3420F-0C25-6A5F-B9F4-0A3AA51534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Burp Suite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E4035-8FC1-0635-23A4-E9E9FC6A3A3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Detailed requirements and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5A64AD-40E3-24D3-D432-42D37008BD6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Website home page and deployment base</a:t>
            </a:r>
          </a:p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6A58A8-CC36-F442-4CCD-23C42B2D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599D821-4933-6F3D-7A39-3487A192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29" y="6231058"/>
            <a:ext cx="4114800" cy="365125"/>
          </a:xfrm>
        </p:spPr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- 5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2AC99-5674-6908-2E55-D91DE0B5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BAE5E00-9717-BA3B-591B-C12C0E43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7" y="112771"/>
            <a:ext cx="7652891" cy="4555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AA3D37D-0AD6-2A01-2B8E-F45CFD91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561" y="3984130"/>
            <a:ext cx="7082762" cy="2749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77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D859-F8F2-5A1A-3E24-33DF404BC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8" y="1392679"/>
            <a:ext cx="10515601" cy="1325563"/>
          </a:xfrm>
        </p:spPr>
        <p:txBody>
          <a:bodyPr/>
          <a:lstStyle/>
          <a:p>
            <a:r>
              <a:rPr lang="en-US"/>
              <a:t>Changes Made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C7C63-B417-B296-35F4-937A7AB696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Biome"/>
              </a:rPr>
              <a:t>No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2848E-E52D-8F37-9F15-DF343022DB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System communication configured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35ACDD-1893-C9DF-9F8A-A3B65BC359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70327"/>
            <a:ext cx="2587137" cy="1721355"/>
          </a:xfrm>
        </p:spPr>
        <p:txBody>
          <a:bodyPr/>
          <a:lstStyle/>
          <a:p>
            <a:r>
              <a:rPr lang="en-US"/>
              <a:t>Physical hardware middle-man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87070C-DE75-4214-6AAF-F92E3E20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E1C513-1A24-02A6-4E17-84450FB53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7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53" y="-34370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The Inner Workings of AutoPen</a:t>
            </a:r>
            <a:r>
              <a:rPr lang="en-US">
                <a:cs typeface="Biome"/>
              </a:rPr>
              <a:t> </a:t>
            </a:r>
            <a:endParaRPr lang="en-US" sz="1200">
              <a:solidFill>
                <a:srgbClr val="D1D5DB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- 7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C7F5B-660A-B45A-E706-BE10040F669A}"/>
              </a:ext>
            </a:extLst>
          </p:cNvPr>
          <p:cNvSpPr txBox="1"/>
          <p:nvPr/>
        </p:nvSpPr>
        <p:spPr>
          <a:xfrm>
            <a:off x="1546147" y="1561763"/>
            <a:ext cx="966839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Step-by-Step Process:</a:t>
            </a:r>
            <a:endParaRPr lang="en-US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User Registration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Setting Up a Test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Test Execution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Data Analysis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Result Presentation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Backend Mechanics:</a:t>
            </a: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 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Burp Suite API</a:t>
            </a:r>
            <a:endParaRPr lang="en-US" b="1">
              <a:solidFill>
                <a:schemeClr val="bg1"/>
              </a:solidFill>
              <a:latin typeface="+mj-lt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Cloud-Based Operations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Continuous Updates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solidFill>
                  <a:schemeClr val="bg1"/>
                </a:solidFill>
                <a:latin typeface="Biome"/>
                <a:ea typeface="+mn-lt"/>
                <a:cs typeface="+mn-lt"/>
              </a:rPr>
              <a:t>Data Analysis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4697-94ED-C3C1-D03C-AD0E729C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30C06-F5F4-A3EF-AD52-774D27D2BA71}"/>
              </a:ext>
            </a:extLst>
          </p:cNvPr>
          <p:cNvSpPr txBox="1"/>
          <p:nvPr/>
        </p:nvSpPr>
        <p:spPr>
          <a:xfrm>
            <a:off x="1860330" y="4258306"/>
            <a:ext cx="8019394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j-lt"/>
              </a:rPr>
              <a:t>Step-by-step</a:t>
            </a:r>
            <a:r>
              <a:rPr lang="en-US" sz="1600" b="0" i="0">
                <a:solidFill>
                  <a:schemeClr val="bg1"/>
                </a:solidFill>
                <a:effectLst/>
                <a:latin typeface="+mj-lt"/>
              </a:rPr>
              <a:t> process outlines a user-friendly approach to conducting thorough web application penetration tests.</a:t>
            </a:r>
            <a:endParaRPr lang="en-US" sz="16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j-lt"/>
              </a:rPr>
              <a:t>Backend</a:t>
            </a:r>
            <a:r>
              <a:rPr lang="en-US" sz="1600" b="0" i="0">
                <a:solidFill>
                  <a:schemeClr val="bg1"/>
                </a:solidFill>
                <a:effectLst/>
                <a:latin typeface="+mj-lt"/>
              </a:rPr>
              <a:t> mechanics emphasize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Autopen's innovative approach to lowering barriers of entry, providing a simple avenue to online cybersecurity and asset protection.</a:t>
            </a:r>
            <a:endParaRPr lang="en-US" sz="1600">
              <a:solidFill>
                <a:schemeClr val="bg1"/>
              </a:solidFill>
              <a:latin typeface="+mj-lt"/>
              <a:cs typeface="Biom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>
              <a:solidFill>
                <a:schemeClr val="bg1"/>
              </a:solidFill>
              <a:effectLst/>
              <a:latin typeface="+mj-lt"/>
              <a:cs typeface="Biome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62CD-EF74-42B8-CBC1-780D29E2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BC057-FC2C-B1F9-946E-A9D4F671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- 8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E035C-5D1D-4ACD-6626-521603A2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721" y="4935415"/>
            <a:ext cx="2340074" cy="2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7A1E0-00A2-CC93-5B3E-E7B8E88A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AutoPen</a:t>
            </a:r>
            <a:r>
              <a:rPr lang="en-US">
                <a:cs typeface="Biome"/>
              </a:rPr>
              <a:t> - 9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82B25-21BC-8C97-7507-398B2503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2C69F-56C8-21DE-1D85-17774F896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5" r="49421" b="73091"/>
          <a:stretch/>
        </p:blipFill>
        <p:spPr bwMode="auto">
          <a:xfrm>
            <a:off x="2491397" y="4376386"/>
            <a:ext cx="7076467" cy="215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2E0ECC-727D-E57F-ADED-093B90204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" r="56649" b="67355"/>
          <a:stretch/>
        </p:blipFill>
        <p:spPr bwMode="auto">
          <a:xfrm>
            <a:off x="3393625" y="257711"/>
            <a:ext cx="5374654" cy="227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757BAD-2FC1-6E78-4C79-D0A365EAC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 r="55351" b="75116"/>
          <a:stretch/>
        </p:blipFill>
        <p:spPr bwMode="auto">
          <a:xfrm>
            <a:off x="3081518" y="2494441"/>
            <a:ext cx="6002299" cy="192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3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Team Introduction</vt:lpstr>
      <vt:lpstr>Overview</vt:lpstr>
      <vt:lpstr>Ending Last Semester</vt:lpstr>
      <vt:lpstr>PowerPoint Presentation</vt:lpstr>
      <vt:lpstr>Changes Made</vt:lpstr>
      <vt:lpstr>The Inner Workings of AutoPen </vt:lpstr>
      <vt:lpstr>AutoPen Demo</vt:lpstr>
      <vt:lpstr>PowerPoint Presentation</vt:lpstr>
      <vt:lpstr>Work Remaining</vt:lpstr>
      <vt:lpstr>Limitations &amp; Challenges </vt:lpstr>
      <vt:lpstr>Future Goals</vt:lpstr>
      <vt:lpstr>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AutoPen</dc:title>
  <dc:creator/>
  <cp:revision>2</cp:revision>
  <dcterms:created xsi:type="dcterms:W3CDTF">2023-11-09T19:10:35Z</dcterms:created>
  <dcterms:modified xsi:type="dcterms:W3CDTF">2024-02-11T01:06:38Z</dcterms:modified>
</cp:coreProperties>
</file>